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bold.fntdata"/><Relationship Id="rId16" Type="http://schemas.openxmlformats.org/officeDocument/2006/relationships/slide" Target="slides/slide10.xml"/><Relationship Id="rId38" Type="http://schemas.openxmlformats.org/officeDocument/2006/relationships/font" Target="fonts/Ralew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b25a05a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b25a05a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b25a05ac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b25a05a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b25a05ac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b25a05ac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b25a05ac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b25a05ac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b25a05ac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b25a05ac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b25a05ac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b25a05ac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b25a05ac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b25a05ac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b25a05a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b25a05a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b25a05ac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b25a05ac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b25a05ac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b25a05ac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b25a05ac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b25a05ac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b25a05ac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b25a05ac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b406c5c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406c5c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b25a05ac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b25a05ac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b25a05ac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b25a05ac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b25a05a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b25a05a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SOLID Principles</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2100"/>
              <a:t>Sammi Aldhi Yanto</a:t>
            </a:r>
            <a:endParaRPr sz="2100"/>
          </a:p>
        </p:txBody>
      </p:sp>
      <p:sp>
        <p:nvSpPr>
          <p:cNvPr id="165" name="Google Shape;165;p25"/>
          <p:cNvSpPr txBox="1"/>
          <p:nvPr>
            <p:ph idx="1" type="subTitle"/>
          </p:nvPr>
        </p:nvSpPr>
        <p:spPr>
          <a:xfrm>
            <a:off x="729627" y="3553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id"/>
              <a:t>A</a:t>
            </a:r>
            <a:r>
              <a:rPr i="1" lang="id"/>
              <a:t> nice guy,  Gopher, and Kotlin Enthusiast</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304800" y="537850"/>
            <a:ext cx="6319252" cy="448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304800" y="533400"/>
            <a:ext cx="5747851" cy="453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Open-Closed Principle</a:t>
            </a:r>
            <a:endParaRPr/>
          </a:p>
        </p:txBody>
      </p:sp>
      <p:sp>
        <p:nvSpPr>
          <p:cNvPr id="230" name="Google Shape;230;p36"/>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the module should be open for extension but closed for modification</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The extension allows us to implement new functionality to the module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pic>
        <p:nvPicPr>
          <p:cNvPr id="231" name="Google Shape;231;p36"/>
          <p:cNvPicPr preferRelativeResize="0"/>
          <p:nvPr/>
        </p:nvPicPr>
        <p:blipFill>
          <a:blip r:embed="rId3">
            <a:alphaModFix/>
          </a:blip>
          <a:stretch>
            <a:fillRect/>
          </a:stretch>
        </p:blipFill>
        <p:spPr>
          <a:xfrm rot="-2700000">
            <a:off x="1307416" y="2864770"/>
            <a:ext cx="710967" cy="6543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OCP through an example</a:t>
            </a:r>
            <a:endParaRPr/>
          </a:p>
        </p:txBody>
      </p:sp>
      <p:pic>
        <p:nvPicPr>
          <p:cNvPr id="237" name="Google Shape;237;p37"/>
          <p:cNvPicPr preferRelativeResize="0"/>
          <p:nvPr/>
        </p:nvPicPr>
        <p:blipFill>
          <a:blip r:embed="rId3">
            <a:alphaModFix/>
          </a:blip>
          <a:stretch>
            <a:fillRect/>
          </a:stretch>
        </p:blipFill>
        <p:spPr>
          <a:xfrm>
            <a:off x="2057400" y="2006250"/>
            <a:ext cx="4611253" cy="3137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8"/>
          <p:cNvPicPr preferRelativeResize="0"/>
          <p:nvPr/>
        </p:nvPicPr>
        <p:blipFill>
          <a:blip r:embed="rId3">
            <a:alphaModFix/>
          </a:blip>
          <a:stretch>
            <a:fillRect/>
          </a:stretch>
        </p:blipFill>
        <p:spPr>
          <a:xfrm>
            <a:off x="2134050" y="1917925"/>
            <a:ext cx="4632100" cy="2654075"/>
          </a:xfrm>
          <a:prstGeom prst="rect">
            <a:avLst/>
          </a:prstGeom>
          <a:noFill/>
          <a:ln>
            <a:noFill/>
          </a:ln>
        </p:spPr>
      </p:pic>
      <p:sp>
        <p:nvSpPr>
          <p:cNvPr id="243" name="Google Shape;24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2209800" y="2082450"/>
            <a:ext cx="4431353" cy="2984849"/>
          </a:xfrm>
          <a:prstGeom prst="rect">
            <a:avLst/>
          </a:prstGeom>
          <a:noFill/>
          <a:ln>
            <a:noFill/>
          </a:ln>
        </p:spPr>
      </p:pic>
      <p:pic>
        <p:nvPicPr>
          <p:cNvPr id="249" name="Google Shape;249;p39"/>
          <p:cNvPicPr preferRelativeResize="0"/>
          <p:nvPr/>
        </p:nvPicPr>
        <p:blipFill>
          <a:blip r:embed="rId4">
            <a:alphaModFix/>
          </a:blip>
          <a:stretch>
            <a:fillRect/>
          </a:stretch>
        </p:blipFill>
        <p:spPr>
          <a:xfrm>
            <a:off x="2762050" y="815470"/>
            <a:ext cx="3287074" cy="122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0"/>
          <p:cNvPicPr preferRelativeResize="0"/>
          <p:nvPr/>
        </p:nvPicPr>
        <p:blipFill>
          <a:blip r:embed="rId3">
            <a:alphaModFix/>
          </a:blip>
          <a:stretch>
            <a:fillRect/>
          </a:stretch>
        </p:blipFill>
        <p:spPr>
          <a:xfrm>
            <a:off x="1371600" y="1676400"/>
            <a:ext cx="6543800" cy="318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Liskov Substitution Principle</a:t>
            </a:r>
            <a:endParaRPr/>
          </a:p>
        </p:txBody>
      </p:sp>
      <p:sp>
        <p:nvSpPr>
          <p:cNvPr id="260" name="Google Shape;260;p41"/>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Liskov Substitution Principle (LSP) was introduced by Barbara Liskov</a:t>
            </a:r>
            <a:endParaRPr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Simply put, Liskov's substitution is the rule that applies to hierarchical inheritance</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All SubClass can run at least the same way as its SuperClass.</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there are several rules that must be obeyed</a:t>
            </a:r>
            <a:endParaRPr/>
          </a:p>
        </p:txBody>
      </p:sp>
      <p:sp>
        <p:nvSpPr>
          <p:cNvPr id="266" name="Google Shape;266;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Contravariant</a:t>
            </a:r>
            <a:r>
              <a:rPr lang="id"/>
              <a:t> is a condition in which the parameters of a function in the SubClass must have the same type and number as the function in its SuperClass. Meanwhile,</a:t>
            </a:r>
            <a:r>
              <a:rPr b="1" lang="id"/>
              <a:t> Covariant</a:t>
            </a:r>
            <a:r>
              <a:rPr lang="id"/>
              <a:t> is a condition to return the value of functions that are in SubClass and SuperClass</a:t>
            </a:r>
            <a:endParaRPr/>
          </a:p>
          <a:p>
            <a:pPr indent="-311150" lvl="0" marL="457200" rtl="0" algn="l">
              <a:spcBef>
                <a:spcPts val="0"/>
              </a:spcBef>
              <a:spcAft>
                <a:spcPts val="0"/>
              </a:spcAft>
              <a:buSzPts val="1300"/>
              <a:buChar char="●"/>
            </a:pPr>
            <a:r>
              <a:rPr b="1" lang="id"/>
              <a:t>Preconditions</a:t>
            </a:r>
            <a:r>
              <a:rPr lang="id"/>
              <a:t> and </a:t>
            </a:r>
            <a:r>
              <a:rPr b="1" lang="id"/>
              <a:t>Postconditions</a:t>
            </a:r>
            <a:r>
              <a:rPr lang="id"/>
              <a:t>. These are actions that must exist before or after a process is executed</a:t>
            </a:r>
            <a:endParaRPr/>
          </a:p>
          <a:p>
            <a:pPr indent="-311150" lvl="0" marL="457200" rtl="0" algn="l">
              <a:spcBef>
                <a:spcPts val="0"/>
              </a:spcBef>
              <a:spcAft>
                <a:spcPts val="0"/>
              </a:spcAft>
              <a:buSzPts val="1300"/>
              <a:buChar char="●"/>
            </a:pPr>
            <a:r>
              <a:rPr lang="id"/>
              <a:t>The </a:t>
            </a:r>
            <a:r>
              <a:rPr b="1" lang="id"/>
              <a:t>Constraints</a:t>
            </a:r>
            <a:r>
              <a:rPr lang="id"/>
              <a:t> here are the restrictions the SuperClass imposes on changing the state of an object</a:t>
            </a:r>
            <a:endParaRPr/>
          </a:p>
          <a:p>
            <a:pPr indent="-298450" lvl="1" marL="914400" rtl="0" algn="l">
              <a:spcBef>
                <a:spcPts val="0"/>
              </a:spcBef>
              <a:spcAft>
                <a:spcPts val="0"/>
              </a:spcAft>
              <a:buSzPts val="1100"/>
              <a:buChar char="○"/>
            </a:pPr>
            <a:r>
              <a:rPr lang="id"/>
              <a:t>For example, suppose that the SuperClass has an object that has a fixed value, then the SubClass is not allowed to change the state of the object's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LSP through an example.</a:t>
            </a:r>
            <a:endParaRPr/>
          </a:p>
        </p:txBody>
      </p:sp>
      <p:pic>
        <p:nvPicPr>
          <p:cNvPr id="272" name="Google Shape;272;p43"/>
          <p:cNvPicPr preferRelativeResize="0"/>
          <p:nvPr/>
        </p:nvPicPr>
        <p:blipFill>
          <a:blip r:embed="rId3">
            <a:alphaModFix/>
          </a:blip>
          <a:stretch>
            <a:fillRect/>
          </a:stretch>
        </p:blipFill>
        <p:spPr>
          <a:xfrm>
            <a:off x="3048000" y="2006250"/>
            <a:ext cx="2993707"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Introduction to SOLID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1189750" y="2460775"/>
            <a:ext cx="3585431" cy="2454125"/>
          </a:xfrm>
          <a:prstGeom prst="rect">
            <a:avLst/>
          </a:prstGeom>
          <a:noFill/>
          <a:ln>
            <a:noFill/>
          </a:ln>
        </p:spPr>
      </p:pic>
      <p:sp>
        <p:nvSpPr>
          <p:cNvPr id="278" name="Google Shape;278;p44"/>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279" name="Google Shape;279;p44"/>
          <p:cNvSpPr txBox="1"/>
          <p:nvPr>
            <p:ph idx="1" type="body"/>
          </p:nvPr>
        </p:nvSpPr>
        <p:spPr>
          <a:xfrm>
            <a:off x="653250" y="1774075"/>
            <a:ext cx="7688700" cy="68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a:t>In this case the Product class becomes irrelevant to be inherited to the Smartphone class and this certainly violates the SubClass rules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61975" y="1955275"/>
            <a:ext cx="4587176" cy="3035825"/>
          </a:xfrm>
          <a:prstGeom prst="rect">
            <a:avLst/>
          </a:prstGeom>
          <a:noFill/>
          <a:ln>
            <a:noFill/>
          </a:ln>
        </p:spPr>
      </p:pic>
      <p:pic>
        <p:nvPicPr>
          <p:cNvPr id="285" name="Google Shape;285;p45"/>
          <p:cNvPicPr preferRelativeResize="0"/>
          <p:nvPr/>
        </p:nvPicPr>
        <p:blipFill>
          <a:blip r:embed="rId4">
            <a:alphaModFix/>
          </a:blip>
          <a:stretch>
            <a:fillRect/>
          </a:stretch>
        </p:blipFill>
        <p:spPr>
          <a:xfrm>
            <a:off x="5114000" y="1955275"/>
            <a:ext cx="3614776" cy="3035826"/>
          </a:xfrm>
          <a:prstGeom prst="rect">
            <a:avLst/>
          </a:prstGeom>
          <a:noFill/>
          <a:ln>
            <a:noFill/>
          </a:ln>
        </p:spPr>
      </p:pic>
      <p:sp>
        <p:nvSpPr>
          <p:cNvPr id="286" name="Google Shape;286;p45"/>
          <p:cNvSpPr txBox="1"/>
          <p:nvPr>
            <p:ph idx="1" type="body"/>
          </p:nvPr>
        </p:nvSpPr>
        <p:spPr>
          <a:xfrm>
            <a:off x="577050" y="1393075"/>
            <a:ext cx="7688700" cy="68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id"/>
              <a:t>     </a:t>
            </a:r>
            <a:r>
              <a:rPr b="1" lang="id"/>
              <a:t>This change keeps the Product class a SuperClass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Segregation Principle</a:t>
            </a:r>
            <a:endParaRPr/>
          </a:p>
        </p:txBody>
      </p:sp>
      <p:sp>
        <p:nvSpPr>
          <p:cNvPr id="292" name="Google Shape;292;p46"/>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the larger interfaces split into smaller ones. Because the implementation classes use only the methods that are required. We should not force the client to use the methods that they do not want to use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The goal of the interface segregation principle is similar to the single responsibility principle</a:t>
            </a:r>
            <a:endParaRPr sz="1400">
              <a:solidFill>
                <a:srgbClr val="FFFFFF"/>
              </a:solidFill>
            </a:endParaRPr>
          </a:p>
          <a:p>
            <a:pPr indent="-317500" lvl="0" marL="457200" rtl="0" algn="l">
              <a:spcBef>
                <a:spcPts val="0"/>
              </a:spcBef>
              <a:spcAft>
                <a:spcPts val="0"/>
              </a:spcAft>
              <a:buClr>
                <a:srgbClr val="FFFFFF"/>
              </a:buClr>
              <a:buSzPts val="1400"/>
              <a:buChar char="●"/>
            </a:pPr>
            <a:r>
              <a:rPr lang="id" sz="1400">
                <a:solidFill>
                  <a:srgbClr val="FFFFFF"/>
                </a:solidFill>
              </a:rPr>
              <a:t>This principle itself aims to reduce the number of dependencies of a class on unneeded interface classes</a:t>
            </a:r>
            <a:endParaRPr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ISP through an example</a:t>
            </a:r>
            <a:endParaRPr/>
          </a:p>
        </p:txBody>
      </p:sp>
      <p:pic>
        <p:nvPicPr>
          <p:cNvPr id="298" name="Google Shape;298;p47"/>
          <p:cNvPicPr preferRelativeResize="0"/>
          <p:nvPr/>
        </p:nvPicPr>
        <p:blipFill>
          <a:blip r:embed="rId3">
            <a:alphaModFix/>
          </a:blip>
          <a:stretch>
            <a:fillRect/>
          </a:stretch>
        </p:blipFill>
        <p:spPr>
          <a:xfrm>
            <a:off x="838200" y="2006250"/>
            <a:ext cx="3682697" cy="2984850"/>
          </a:xfrm>
          <a:prstGeom prst="rect">
            <a:avLst/>
          </a:prstGeom>
          <a:noFill/>
          <a:ln>
            <a:noFill/>
          </a:ln>
        </p:spPr>
      </p:pic>
      <p:pic>
        <p:nvPicPr>
          <p:cNvPr id="299" name="Google Shape;299;p47"/>
          <p:cNvPicPr preferRelativeResize="0"/>
          <p:nvPr/>
        </p:nvPicPr>
        <p:blipFill>
          <a:blip r:embed="rId4">
            <a:alphaModFix/>
          </a:blip>
          <a:stretch>
            <a:fillRect/>
          </a:stretch>
        </p:blipFill>
        <p:spPr>
          <a:xfrm>
            <a:off x="4673297" y="2006250"/>
            <a:ext cx="2807337"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8"/>
          <p:cNvPicPr preferRelativeResize="0"/>
          <p:nvPr/>
        </p:nvPicPr>
        <p:blipFill>
          <a:blip r:embed="rId3">
            <a:alphaModFix/>
          </a:blip>
          <a:stretch>
            <a:fillRect/>
          </a:stretch>
        </p:blipFill>
        <p:spPr>
          <a:xfrm>
            <a:off x="152400" y="1981200"/>
            <a:ext cx="8839202" cy="3074505"/>
          </a:xfrm>
          <a:prstGeom prst="rect">
            <a:avLst/>
          </a:prstGeom>
          <a:noFill/>
          <a:ln>
            <a:noFill/>
          </a:ln>
        </p:spPr>
      </p:pic>
      <p:sp>
        <p:nvSpPr>
          <p:cNvPr id="305" name="Google Shape;305;p48"/>
          <p:cNvSpPr txBox="1"/>
          <p:nvPr>
            <p:ph idx="1" type="body"/>
          </p:nvPr>
        </p:nvSpPr>
        <p:spPr>
          <a:xfrm>
            <a:off x="309875" y="1283875"/>
            <a:ext cx="7559700" cy="541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i="1" lang="id" sz="1500">
                <a:solidFill>
                  <a:schemeClr val="dk2"/>
                </a:solidFill>
              </a:rPr>
              <a:t>By breaking the interface into several small interfaces, we can easily customize the needs of each class.</a:t>
            </a:r>
            <a:endParaRPr i="1" sz="15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9"/>
          <p:cNvPicPr preferRelativeResize="0"/>
          <p:nvPr/>
        </p:nvPicPr>
        <p:blipFill>
          <a:blip r:embed="rId3">
            <a:alphaModFix/>
          </a:blip>
          <a:stretch>
            <a:fillRect/>
          </a:stretch>
        </p:blipFill>
        <p:spPr>
          <a:xfrm>
            <a:off x="152400" y="1828800"/>
            <a:ext cx="8839201" cy="20711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Inversion Principle</a:t>
            </a:r>
            <a:endParaRPr/>
          </a:p>
        </p:txBody>
      </p:sp>
      <p:sp>
        <p:nvSpPr>
          <p:cNvPr id="316" name="Google Shape;316;p50"/>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id" sz="1400">
                <a:solidFill>
                  <a:srgbClr val="FFFFFF"/>
                </a:solidFill>
              </a:rPr>
              <a:t>The principle states that we must use abstraction (abstract classes and interfaces) instead of concrete implementations. </a:t>
            </a:r>
            <a:r>
              <a:rPr i="1" lang="id" sz="1400">
                <a:solidFill>
                  <a:srgbClr val="FFFFFF"/>
                </a:solidFill>
              </a:rPr>
              <a:t>High-level modules should not depend on the low-level module but both should depend on the abstraction (Robert Cecil Martin)</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High-level modules</a:t>
            </a:r>
            <a:r>
              <a:rPr i="1" lang="id" sz="1400">
                <a:solidFill>
                  <a:srgbClr val="FFFFFF"/>
                </a:solidFill>
              </a:rPr>
              <a:t> are classes that deal with bundles of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b="1" i="1" lang="id" sz="1400">
                <a:solidFill>
                  <a:srgbClr val="FFFFFF"/>
                </a:solidFill>
              </a:rPr>
              <a:t>Low-level modules</a:t>
            </a:r>
            <a:r>
              <a:rPr i="1" lang="id" sz="1400">
                <a:solidFill>
                  <a:srgbClr val="FFFFFF"/>
                </a:solidFill>
              </a:rPr>
              <a:t> are responsible for more detailed operations. At the lowest level allows this module to be responsible for writing information to the database</a:t>
            </a:r>
            <a:endParaRPr i="1" sz="1400">
              <a:solidFill>
                <a:srgbClr val="FFFFFF"/>
              </a:solidFill>
            </a:endParaRPr>
          </a:p>
          <a:p>
            <a:pPr indent="0" lvl="0" marL="457200" rtl="0" algn="l">
              <a:spcBef>
                <a:spcPts val="1600"/>
              </a:spcBef>
              <a:spcAft>
                <a:spcPts val="1600"/>
              </a:spcAft>
              <a:buNone/>
            </a:pPr>
            <a:r>
              <a:t/>
            </a:r>
            <a:endParaRPr i="1" sz="1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DIP through an example</a:t>
            </a:r>
            <a:endParaRPr/>
          </a:p>
        </p:txBody>
      </p:sp>
      <p:pic>
        <p:nvPicPr>
          <p:cNvPr id="322" name="Google Shape;322;p51"/>
          <p:cNvPicPr preferRelativeResize="0"/>
          <p:nvPr/>
        </p:nvPicPr>
        <p:blipFill>
          <a:blip r:embed="rId3">
            <a:alphaModFix/>
          </a:blip>
          <a:stretch>
            <a:fillRect/>
          </a:stretch>
        </p:blipFill>
        <p:spPr>
          <a:xfrm>
            <a:off x="457200" y="2006250"/>
            <a:ext cx="4457700" cy="273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2"/>
          <p:cNvPicPr preferRelativeResize="0"/>
          <p:nvPr/>
        </p:nvPicPr>
        <p:blipFill>
          <a:blip r:embed="rId3">
            <a:alphaModFix/>
          </a:blip>
          <a:stretch>
            <a:fillRect/>
          </a:stretch>
        </p:blipFill>
        <p:spPr>
          <a:xfrm>
            <a:off x="2373650" y="2247875"/>
            <a:ext cx="3928075" cy="2770800"/>
          </a:xfrm>
          <a:prstGeom prst="rect">
            <a:avLst/>
          </a:prstGeom>
          <a:noFill/>
          <a:ln>
            <a:noFill/>
          </a:ln>
        </p:spPr>
      </p:pic>
      <p:sp>
        <p:nvSpPr>
          <p:cNvPr id="328" name="Google Shape;328;p52"/>
          <p:cNvSpPr txBox="1"/>
          <p:nvPr>
            <p:ph idx="1" type="body"/>
          </p:nvPr>
        </p:nvSpPr>
        <p:spPr>
          <a:xfrm>
            <a:off x="304525" y="1245400"/>
            <a:ext cx="7688700" cy="1072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id" sz="1400">
                <a:solidFill>
                  <a:schemeClr val="dk2"/>
                </a:solidFill>
              </a:rPr>
              <a:t>The problem is that this class depends on the database class and has a direct reference to that class as its property. Another problem that will arise is when we need a change to the MySQLDatabase class, where changes to that class can affect the above class, namely PaymentService.</a:t>
            </a:r>
            <a:endParaRPr i="1" sz="14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3"/>
          <p:cNvPicPr preferRelativeResize="0"/>
          <p:nvPr/>
        </p:nvPicPr>
        <p:blipFill>
          <a:blip r:embed="rId3">
            <a:alphaModFix/>
          </a:blip>
          <a:stretch>
            <a:fillRect/>
          </a:stretch>
        </p:blipFill>
        <p:spPr>
          <a:xfrm>
            <a:off x="152400" y="537425"/>
            <a:ext cx="3633626" cy="4529874"/>
          </a:xfrm>
          <a:prstGeom prst="rect">
            <a:avLst/>
          </a:prstGeom>
          <a:noFill/>
          <a:ln>
            <a:noFill/>
          </a:ln>
        </p:spPr>
      </p:pic>
      <p:pic>
        <p:nvPicPr>
          <p:cNvPr id="334" name="Google Shape;334;p53"/>
          <p:cNvPicPr preferRelativeResize="0"/>
          <p:nvPr/>
        </p:nvPicPr>
        <p:blipFill>
          <a:blip r:embed="rId4">
            <a:alphaModFix/>
          </a:blip>
          <a:stretch>
            <a:fillRect/>
          </a:stretch>
        </p:blipFill>
        <p:spPr>
          <a:xfrm>
            <a:off x="3862226" y="533400"/>
            <a:ext cx="5053174" cy="28988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729450" y="1531850"/>
            <a:ext cx="7688700" cy="280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SOLID principles are an object-oriented approach that are applied to software structure design</a:t>
            </a:r>
            <a:endParaRPr/>
          </a:p>
          <a:p>
            <a:pPr indent="-311150" lvl="0" marL="457200" rtl="0" algn="l">
              <a:spcBef>
                <a:spcPts val="0"/>
              </a:spcBef>
              <a:spcAft>
                <a:spcPts val="0"/>
              </a:spcAft>
              <a:buSzPts val="1300"/>
              <a:buChar char="●"/>
            </a:pPr>
            <a:r>
              <a:rPr lang="id"/>
              <a:t>It is conceptualized by Robert C. Martin (also known as Uncle Bob)</a:t>
            </a:r>
            <a:endParaRPr/>
          </a:p>
          <a:p>
            <a:pPr indent="-311150" lvl="0" marL="457200" rtl="0" algn="l">
              <a:spcBef>
                <a:spcPts val="0"/>
              </a:spcBef>
              <a:spcAft>
                <a:spcPts val="0"/>
              </a:spcAft>
              <a:buSzPts val="1300"/>
              <a:buChar char="●"/>
            </a:pPr>
            <a:r>
              <a:rPr lang="id"/>
              <a:t>The SOLID principles is not a particular law or rule that we are obliged to obey, but rather a principle that is meant to assist us in writing neat code</a:t>
            </a:r>
            <a:endParaRPr/>
          </a:p>
          <a:p>
            <a:pPr indent="-311150" lvl="0" marL="457200" rtl="0" algn="l">
              <a:spcBef>
                <a:spcPts val="0"/>
              </a:spcBef>
              <a:spcAft>
                <a:spcPts val="0"/>
              </a:spcAft>
              <a:buSzPts val="1300"/>
              <a:buChar char="●"/>
            </a:pPr>
            <a:r>
              <a:rPr lang="id"/>
              <a:t>It also ensures that the software is modular, tolerant of change,  easy to understand, debug, refactor, and the basic components can be reused in the form of other system software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4"/>
          <p:cNvPicPr preferRelativeResize="0"/>
          <p:nvPr/>
        </p:nvPicPr>
        <p:blipFill>
          <a:blip r:embed="rId3">
            <a:alphaModFix/>
          </a:blip>
          <a:stretch>
            <a:fillRect/>
          </a:stretch>
        </p:blipFill>
        <p:spPr>
          <a:xfrm>
            <a:off x="717900" y="607975"/>
            <a:ext cx="7713449" cy="44593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152400" y="533400"/>
            <a:ext cx="2460602" cy="1936925"/>
          </a:xfrm>
          <a:prstGeom prst="rect">
            <a:avLst/>
          </a:prstGeom>
          <a:noFill/>
          <a:ln>
            <a:noFill/>
          </a:ln>
        </p:spPr>
      </p:pic>
      <p:sp>
        <p:nvSpPr>
          <p:cNvPr id="181" name="Google Shape;181;p28"/>
          <p:cNvSpPr txBox="1"/>
          <p:nvPr>
            <p:ph idx="1" type="body"/>
          </p:nvPr>
        </p:nvSpPr>
        <p:spPr>
          <a:xfrm>
            <a:off x="-380025" y="2595875"/>
            <a:ext cx="7688700" cy="941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id"/>
              <a:t>Robert Cecil Martin</a:t>
            </a:r>
            <a:r>
              <a:rPr lang="id"/>
              <a:t>, colloquially called "</a:t>
            </a:r>
            <a:r>
              <a:rPr b="1" i="1" lang="id"/>
              <a:t>Uncle Bob</a:t>
            </a:r>
            <a:r>
              <a:rPr lang="id"/>
              <a:t>",  is an American software engineer, instructor, and best-selling author. He is most recognized for developing many software design principles and for being a founder of the influential </a:t>
            </a:r>
            <a:r>
              <a:rPr b="1" lang="id"/>
              <a:t>Agile Manifesto</a:t>
            </a:r>
            <a:endParaRPr b="1"/>
          </a:p>
        </p:txBody>
      </p:sp>
      <p:pic>
        <p:nvPicPr>
          <p:cNvPr id="182" name="Google Shape;182;p28"/>
          <p:cNvPicPr preferRelativeResize="0"/>
          <p:nvPr/>
        </p:nvPicPr>
        <p:blipFill>
          <a:blip r:embed="rId4">
            <a:alphaModFix/>
          </a:blip>
          <a:stretch>
            <a:fillRect/>
          </a:stretch>
        </p:blipFill>
        <p:spPr>
          <a:xfrm>
            <a:off x="36275" y="3437900"/>
            <a:ext cx="6856075" cy="1554675"/>
          </a:xfrm>
          <a:prstGeom prst="rect">
            <a:avLst/>
          </a:prstGeom>
          <a:noFill/>
          <a:ln>
            <a:noFill/>
          </a:ln>
        </p:spPr>
      </p:pic>
      <p:pic>
        <p:nvPicPr>
          <p:cNvPr id="183" name="Google Shape;183;p28"/>
          <p:cNvPicPr preferRelativeResize="0"/>
          <p:nvPr/>
        </p:nvPicPr>
        <p:blipFill>
          <a:blip r:embed="rId5">
            <a:alphaModFix/>
          </a:blip>
          <a:stretch>
            <a:fillRect/>
          </a:stretch>
        </p:blipFill>
        <p:spPr>
          <a:xfrm>
            <a:off x="2841600" y="457200"/>
            <a:ext cx="5893074" cy="213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word SOLID acronym for</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id" sz="1500"/>
              <a:t>S</a:t>
            </a:r>
            <a:r>
              <a:rPr lang="id"/>
              <a:t>ingle Responsibility Principle (SRP)</a:t>
            </a:r>
            <a:endParaRPr/>
          </a:p>
          <a:p>
            <a:pPr indent="-311150" lvl="0" marL="457200" rtl="0" algn="l">
              <a:spcBef>
                <a:spcPts val="0"/>
              </a:spcBef>
              <a:spcAft>
                <a:spcPts val="0"/>
              </a:spcAft>
              <a:buSzPts val="1300"/>
              <a:buChar char="●"/>
            </a:pPr>
            <a:r>
              <a:rPr b="1" lang="id" sz="1500"/>
              <a:t>O</a:t>
            </a:r>
            <a:r>
              <a:rPr lang="id"/>
              <a:t>pen-Closed Principle (OCP)</a:t>
            </a:r>
            <a:endParaRPr/>
          </a:p>
          <a:p>
            <a:pPr indent="-311150" lvl="0" marL="457200" rtl="0" algn="l">
              <a:spcBef>
                <a:spcPts val="0"/>
              </a:spcBef>
              <a:spcAft>
                <a:spcPts val="0"/>
              </a:spcAft>
              <a:buSzPts val="1300"/>
              <a:buChar char="●"/>
            </a:pPr>
            <a:r>
              <a:rPr b="1" lang="id" sz="1500"/>
              <a:t>L</a:t>
            </a:r>
            <a:r>
              <a:rPr lang="id"/>
              <a:t>iskov Substitution Principle (LSP)</a:t>
            </a:r>
            <a:endParaRPr/>
          </a:p>
          <a:p>
            <a:pPr indent="-311150" lvl="0" marL="457200" rtl="0" algn="l">
              <a:spcBef>
                <a:spcPts val="0"/>
              </a:spcBef>
              <a:spcAft>
                <a:spcPts val="0"/>
              </a:spcAft>
              <a:buSzPts val="1300"/>
              <a:buChar char="●"/>
            </a:pPr>
            <a:r>
              <a:rPr b="1" lang="id" sz="1500"/>
              <a:t>I</a:t>
            </a:r>
            <a:r>
              <a:rPr lang="id"/>
              <a:t>nterface Segregation Principle (ISP)</a:t>
            </a:r>
            <a:endParaRPr/>
          </a:p>
          <a:p>
            <a:pPr indent="-311150" lvl="0" marL="457200" rtl="0" algn="l">
              <a:spcBef>
                <a:spcPts val="0"/>
              </a:spcBef>
              <a:spcAft>
                <a:spcPts val="0"/>
              </a:spcAft>
              <a:buSzPts val="1300"/>
              <a:buChar char="●"/>
            </a:pPr>
            <a:r>
              <a:rPr b="1" lang="id" sz="1500"/>
              <a:t>D</a:t>
            </a:r>
            <a:r>
              <a:rPr lang="id"/>
              <a:t>ependency Inversion Principle (DIP)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Responsibility Principle</a:t>
            </a:r>
            <a:endParaRPr/>
          </a:p>
        </p:txBody>
      </p:sp>
      <p:sp>
        <p:nvSpPr>
          <p:cNvPr id="195" name="Google Shape;195;p30"/>
          <p:cNvSpPr txBox="1"/>
          <p:nvPr>
            <p:ph idx="4294967295"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i="1" lang="id" sz="1400">
                <a:solidFill>
                  <a:srgbClr val="FFFFFF"/>
                </a:solidFill>
              </a:rPr>
              <a:t>Every Java class must perform a single functionality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Responsibility means that if a class has 2 (two) unrelated functionality to make a change, then we have to divide the different functionality in one way into two different classes</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Each class that has been separated based on its functionality will only handle one responsibility</a:t>
            </a:r>
            <a:endParaRPr i="1" sz="1400">
              <a:solidFill>
                <a:srgbClr val="FFFFFF"/>
              </a:solidFill>
            </a:endParaRPr>
          </a:p>
          <a:p>
            <a:pPr indent="-317500" lvl="0" marL="457200" rtl="0" algn="l">
              <a:spcBef>
                <a:spcPts val="0"/>
              </a:spcBef>
              <a:spcAft>
                <a:spcPts val="0"/>
              </a:spcAft>
              <a:buClr>
                <a:srgbClr val="FFFFFF"/>
              </a:buClr>
              <a:buSzPts val="1400"/>
              <a:buChar char="●"/>
            </a:pPr>
            <a:r>
              <a:rPr i="1" lang="id" sz="1400">
                <a:solidFill>
                  <a:srgbClr val="FFFFFF"/>
                </a:solidFill>
              </a:rPr>
              <a:t>We just need to focus on each class that has been separated</a:t>
            </a:r>
            <a:endParaRPr i="1"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Let's understand the SRP through an example.</a:t>
            </a:r>
            <a:endParaRPr/>
          </a:p>
        </p:txBody>
      </p:sp>
      <p:pic>
        <p:nvPicPr>
          <p:cNvPr id="201" name="Google Shape;201;p31"/>
          <p:cNvPicPr preferRelativeResize="0"/>
          <p:nvPr/>
        </p:nvPicPr>
        <p:blipFill>
          <a:blip r:embed="rId3">
            <a:alphaModFix/>
          </a:blip>
          <a:stretch>
            <a:fillRect/>
          </a:stretch>
        </p:blipFill>
        <p:spPr>
          <a:xfrm>
            <a:off x="838200" y="2006250"/>
            <a:ext cx="5612975" cy="274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Ooops! </a:t>
            </a:r>
            <a:endParaRPr/>
          </a:p>
        </p:txBody>
      </p:sp>
      <p:sp>
        <p:nvSpPr>
          <p:cNvPr id="207" name="Google Shape;207;p32"/>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id" sz="1500"/>
              <a:t>The code snippet </a:t>
            </a:r>
            <a:r>
              <a:rPr i="1" lang="id" sz="1500">
                <a:solidFill>
                  <a:srgbClr val="FF0000"/>
                </a:solidFill>
              </a:rPr>
              <a:t>violates</a:t>
            </a:r>
            <a:r>
              <a:rPr i="1" lang="id" sz="1500"/>
              <a:t> the single responsibility principle. To achieve the goal of the principle, we should implement a separate class that performs a single functionality only.</a:t>
            </a:r>
            <a:endParaRPr i="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417900" y="693975"/>
            <a:ext cx="3857201" cy="1866950"/>
          </a:xfrm>
          <a:prstGeom prst="rect">
            <a:avLst/>
          </a:prstGeom>
          <a:noFill/>
          <a:ln>
            <a:noFill/>
          </a:ln>
        </p:spPr>
      </p:pic>
      <p:pic>
        <p:nvPicPr>
          <p:cNvPr id="213" name="Google Shape;213;p33"/>
          <p:cNvPicPr preferRelativeResize="0"/>
          <p:nvPr/>
        </p:nvPicPr>
        <p:blipFill>
          <a:blip r:embed="rId4">
            <a:alphaModFix/>
          </a:blip>
          <a:stretch>
            <a:fillRect/>
          </a:stretch>
        </p:blipFill>
        <p:spPr>
          <a:xfrm>
            <a:off x="4324925" y="693975"/>
            <a:ext cx="3857200" cy="1866950"/>
          </a:xfrm>
          <a:prstGeom prst="rect">
            <a:avLst/>
          </a:prstGeom>
          <a:noFill/>
          <a:ln>
            <a:noFill/>
          </a:ln>
        </p:spPr>
      </p:pic>
      <p:pic>
        <p:nvPicPr>
          <p:cNvPr id="214" name="Google Shape;214;p33"/>
          <p:cNvPicPr preferRelativeResize="0"/>
          <p:nvPr/>
        </p:nvPicPr>
        <p:blipFill>
          <a:blip r:embed="rId5">
            <a:alphaModFix/>
          </a:blip>
          <a:stretch>
            <a:fillRect/>
          </a:stretch>
        </p:blipFill>
        <p:spPr>
          <a:xfrm>
            <a:off x="2330800" y="2713500"/>
            <a:ext cx="4025200" cy="1967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